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58"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25" d="100"/>
          <a:sy n="125" d="100"/>
        </p:scale>
        <p:origin x="90"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4E84C57-B1CA-4FE7-ABA6-F1001561BD77}"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57FD3-B468-44E9-86FA-C2A12C1904F5}" type="slidenum">
              <a:rPr lang="en-US" smtClean="0"/>
              <a:t>‹#›</a:t>
            </a:fld>
            <a:endParaRPr lang="en-US"/>
          </a:p>
        </p:txBody>
      </p:sp>
    </p:spTree>
    <p:extLst>
      <p:ext uri="{BB962C8B-B14F-4D97-AF65-F5344CB8AC3E}">
        <p14:creationId xmlns:p14="http://schemas.microsoft.com/office/powerpoint/2010/main" val="3110890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E84C57-B1CA-4FE7-ABA6-F1001561BD77}"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57FD3-B468-44E9-86FA-C2A12C1904F5}" type="slidenum">
              <a:rPr lang="en-US" smtClean="0"/>
              <a:t>‹#›</a:t>
            </a:fld>
            <a:endParaRPr lang="en-US"/>
          </a:p>
        </p:txBody>
      </p:sp>
    </p:spTree>
    <p:extLst>
      <p:ext uri="{BB962C8B-B14F-4D97-AF65-F5344CB8AC3E}">
        <p14:creationId xmlns:p14="http://schemas.microsoft.com/office/powerpoint/2010/main" val="1663318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E84C57-B1CA-4FE7-ABA6-F1001561BD77}"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57FD3-B468-44E9-86FA-C2A12C1904F5}" type="slidenum">
              <a:rPr lang="en-US" smtClean="0"/>
              <a:t>‹#›</a:t>
            </a:fld>
            <a:endParaRPr lang="en-US"/>
          </a:p>
        </p:txBody>
      </p:sp>
    </p:spTree>
    <p:extLst>
      <p:ext uri="{BB962C8B-B14F-4D97-AF65-F5344CB8AC3E}">
        <p14:creationId xmlns:p14="http://schemas.microsoft.com/office/powerpoint/2010/main" val="33858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E84C57-B1CA-4FE7-ABA6-F1001561BD77}"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57FD3-B468-44E9-86FA-C2A12C1904F5}" type="slidenum">
              <a:rPr lang="en-US" smtClean="0"/>
              <a:t>‹#›</a:t>
            </a:fld>
            <a:endParaRPr lang="en-US"/>
          </a:p>
        </p:txBody>
      </p:sp>
    </p:spTree>
    <p:extLst>
      <p:ext uri="{BB962C8B-B14F-4D97-AF65-F5344CB8AC3E}">
        <p14:creationId xmlns:p14="http://schemas.microsoft.com/office/powerpoint/2010/main" val="4034561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E84C57-B1CA-4FE7-ABA6-F1001561BD77}"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57FD3-B468-44E9-86FA-C2A12C1904F5}" type="slidenum">
              <a:rPr lang="en-US" smtClean="0"/>
              <a:t>‹#›</a:t>
            </a:fld>
            <a:endParaRPr lang="en-US"/>
          </a:p>
        </p:txBody>
      </p:sp>
    </p:spTree>
    <p:extLst>
      <p:ext uri="{BB962C8B-B14F-4D97-AF65-F5344CB8AC3E}">
        <p14:creationId xmlns:p14="http://schemas.microsoft.com/office/powerpoint/2010/main" val="1850168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E84C57-B1CA-4FE7-ABA6-F1001561BD77}"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E57FD3-B468-44E9-86FA-C2A12C1904F5}" type="slidenum">
              <a:rPr lang="en-US" smtClean="0"/>
              <a:t>‹#›</a:t>
            </a:fld>
            <a:endParaRPr lang="en-US"/>
          </a:p>
        </p:txBody>
      </p:sp>
    </p:spTree>
    <p:extLst>
      <p:ext uri="{BB962C8B-B14F-4D97-AF65-F5344CB8AC3E}">
        <p14:creationId xmlns:p14="http://schemas.microsoft.com/office/powerpoint/2010/main" val="4070729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4E84C57-B1CA-4FE7-ABA6-F1001561BD77}" type="datetimeFigureOut">
              <a:rPr lang="en-US" smtClean="0"/>
              <a:t>1/18/2021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E57FD3-B468-44E9-86FA-C2A12C1904F5}" type="slidenum">
              <a:rPr lang="en-US" smtClean="0"/>
              <a:t>‹#›</a:t>
            </a:fld>
            <a:endParaRPr lang="en-US"/>
          </a:p>
        </p:txBody>
      </p:sp>
    </p:spTree>
    <p:extLst>
      <p:ext uri="{BB962C8B-B14F-4D97-AF65-F5344CB8AC3E}">
        <p14:creationId xmlns:p14="http://schemas.microsoft.com/office/powerpoint/2010/main" val="707227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E84C57-B1CA-4FE7-ABA6-F1001561BD77}" type="datetimeFigureOut">
              <a:rPr lang="en-US" smtClean="0"/>
              <a:t>1/18/2021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E57FD3-B468-44E9-86FA-C2A12C1904F5}" type="slidenum">
              <a:rPr lang="en-US" smtClean="0"/>
              <a:t>‹#›</a:t>
            </a:fld>
            <a:endParaRPr lang="en-US"/>
          </a:p>
        </p:txBody>
      </p:sp>
    </p:spTree>
    <p:extLst>
      <p:ext uri="{BB962C8B-B14F-4D97-AF65-F5344CB8AC3E}">
        <p14:creationId xmlns:p14="http://schemas.microsoft.com/office/powerpoint/2010/main" val="3768580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E84C57-B1CA-4FE7-ABA6-F1001561BD77}" type="datetimeFigureOut">
              <a:rPr lang="en-US" smtClean="0"/>
              <a:t>1/18/2021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E57FD3-B468-44E9-86FA-C2A12C1904F5}" type="slidenum">
              <a:rPr lang="en-US" smtClean="0"/>
              <a:t>‹#›</a:t>
            </a:fld>
            <a:endParaRPr lang="en-US"/>
          </a:p>
        </p:txBody>
      </p:sp>
    </p:spTree>
    <p:extLst>
      <p:ext uri="{BB962C8B-B14F-4D97-AF65-F5344CB8AC3E}">
        <p14:creationId xmlns:p14="http://schemas.microsoft.com/office/powerpoint/2010/main" val="3361160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E84C57-B1CA-4FE7-ABA6-F1001561BD77}"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E57FD3-B468-44E9-86FA-C2A12C1904F5}" type="slidenum">
              <a:rPr lang="en-US" smtClean="0"/>
              <a:t>‹#›</a:t>
            </a:fld>
            <a:endParaRPr lang="en-US"/>
          </a:p>
        </p:txBody>
      </p:sp>
    </p:spTree>
    <p:extLst>
      <p:ext uri="{BB962C8B-B14F-4D97-AF65-F5344CB8AC3E}">
        <p14:creationId xmlns:p14="http://schemas.microsoft.com/office/powerpoint/2010/main" val="2532375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E84C57-B1CA-4FE7-ABA6-F1001561BD77}"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E57FD3-B468-44E9-86FA-C2A12C1904F5}" type="slidenum">
              <a:rPr lang="en-US" smtClean="0"/>
              <a:t>‹#›</a:t>
            </a:fld>
            <a:endParaRPr lang="en-US"/>
          </a:p>
        </p:txBody>
      </p:sp>
    </p:spTree>
    <p:extLst>
      <p:ext uri="{BB962C8B-B14F-4D97-AF65-F5344CB8AC3E}">
        <p14:creationId xmlns:p14="http://schemas.microsoft.com/office/powerpoint/2010/main" val="429582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E84C57-B1CA-4FE7-ABA6-F1001561BD77}" type="datetimeFigureOut">
              <a:rPr lang="en-US" smtClean="0"/>
              <a:t>1/18/2021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E57FD3-B468-44E9-86FA-C2A12C1904F5}" type="slidenum">
              <a:rPr lang="en-US" smtClean="0"/>
              <a:t>‹#›</a:t>
            </a:fld>
            <a:endParaRPr lang="en-US"/>
          </a:p>
        </p:txBody>
      </p:sp>
    </p:spTree>
    <p:extLst>
      <p:ext uri="{BB962C8B-B14F-4D97-AF65-F5344CB8AC3E}">
        <p14:creationId xmlns:p14="http://schemas.microsoft.com/office/powerpoint/2010/main" val="99656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8081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5015"/>
          </a:xfrm>
        </p:spPr>
        <p:txBody>
          <a:bodyPr/>
          <a:lstStyle/>
          <a:p>
            <a:endParaRPr lang="en-US" dirty="0"/>
          </a:p>
        </p:txBody>
      </p:sp>
      <p:sp>
        <p:nvSpPr>
          <p:cNvPr id="3" name="Content Placeholder 2"/>
          <p:cNvSpPr>
            <a:spLocks noGrp="1"/>
          </p:cNvSpPr>
          <p:nvPr>
            <p:ph idx="1"/>
          </p:nvPr>
        </p:nvSpPr>
        <p:spPr>
          <a:xfrm>
            <a:off x="198120" y="1424940"/>
            <a:ext cx="11498580" cy="5257799"/>
          </a:xfrm>
        </p:spPr>
        <p:txBody>
          <a:bodyPr>
            <a:normAutofit fontScale="92500" lnSpcReduction="20000"/>
          </a:bodyPr>
          <a:lstStyle/>
          <a:p>
            <a:endParaRPr lang="en-US" dirty="0" smtClean="0"/>
          </a:p>
          <a:p>
            <a:pPr lvl="1">
              <a:lnSpc>
                <a:spcPct val="150000"/>
              </a:lnSpc>
              <a:buFont typeface="Wingdings" panose="05000000000000000000" pitchFamily="2" charset="2"/>
              <a:buChar char="§"/>
            </a:pPr>
            <a:r>
              <a:rPr lang="en-US" sz="2600" dirty="0" smtClean="0"/>
              <a:t>The </a:t>
            </a:r>
            <a:r>
              <a:rPr lang="en-US" sz="2600" dirty="0"/>
              <a:t>states of </a:t>
            </a:r>
            <a:r>
              <a:rPr lang="en-US" sz="2600" b="1" dirty="0"/>
              <a:t>Ghana and Mali, </a:t>
            </a:r>
            <a:r>
              <a:rPr lang="en-US" sz="2600" dirty="0"/>
              <a:t>for example, were built on the profits from</a:t>
            </a:r>
            <a:r>
              <a:rPr lang="en-US" sz="2600" b="1" dirty="0"/>
              <a:t> trans-Saharan trade</a:t>
            </a:r>
            <a:r>
              <a:rPr lang="en-US" sz="2600" b="1" dirty="0" smtClean="0"/>
              <a:t>.</a:t>
            </a:r>
          </a:p>
          <a:p>
            <a:pPr lvl="1">
              <a:lnSpc>
                <a:spcPct val="150000"/>
              </a:lnSpc>
              <a:buFont typeface="Wingdings" panose="05000000000000000000" pitchFamily="2" charset="2"/>
              <a:buChar char="§"/>
            </a:pPr>
            <a:r>
              <a:rPr lang="en-US" sz="2600" dirty="0"/>
              <a:t>Further east, it was </a:t>
            </a:r>
            <a:r>
              <a:rPr lang="en-US" sz="2600" b="1" dirty="0"/>
              <a:t>agricultural surpluses</a:t>
            </a:r>
            <a:r>
              <a:rPr lang="en-US" sz="2600" dirty="0"/>
              <a:t>, from the </a:t>
            </a:r>
            <a:r>
              <a:rPr lang="en-US" sz="2600" b="1" dirty="0"/>
              <a:t>fertile lands of the Nile River</a:t>
            </a:r>
            <a:r>
              <a:rPr lang="en-US" sz="2600" dirty="0"/>
              <a:t> and the central Great Lakes, which helped establish ancient Egypt and the kingdom of Buganda. </a:t>
            </a:r>
            <a:endParaRPr lang="en-US" sz="2600" dirty="0" smtClean="0"/>
          </a:p>
          <a:p>
            <a:pPr lvl="1">
              <a:lnSpc>
                <a:spcPct val="150000"/>
              </a:lnSpc>
              <a:buFont typeface="Wingdings" panose="05000000000000000000" pitchFamily="2" charset="2"/>
              <a:buChar char="§"/>
            </a:pPr>
            <a:r>
              <a:rPr lang="en-US" sz="2600" dirty="0"/>
              <a:t>Elsewhere, the empires of Ashanti and Benin were founded on </a:t>
            </a:r>
            <a:r>
              <a:rPr lang="en-US" sz="2600" b="1" dirty="0"/>
              <a:t>mining and metalwork skills. </a:t>
            </a:r>
            <a:endParaRPr lang="en-US" sz="2600" b="1" dirty="0" smtClean="0"/>
          </a:p>
          <a:p>
            <a:pPr lvl="1">
              <a:lnSpc>
                <a:spcPct val="150000"/>
              </a:lnSpc>
              <a:buFont typeface="Wingdings" panose="05000000000000000000" pitchFamily="2" charset="2"/>
              <a:buChar char="§"/>
            </a:pPr>
            <a:r>
              <a:rPr lang="en-US" sz="2600" b="1" i="1" dirty="0" smtClean="0"/>
              <a:t>States </a:t>
            </a:r>
            <a:r>
              <a:rPr lang="en-US" sz="2600" b="1" i="1" dirty="0"/>
              <a:t>could also be built around </a:t>
            </a:r>
            <a:r>
              <a:rPr lang="en-US" sz="2600" b="1" i="1" dirty="0">
                <a:solidFill>
                  <a:srgbClr val="FF0000"/>
                </a:solidFill>
              </a:rPr>
              <a:t>monarchical authority</a:t>
            </a:r>
            <a:r>
              <a:rPr lang="en-US" sz="2600" b="1" i="1" dirty="0"/>
              <a:t>, </a:t>
            </a:r>
            <a:r>
              <a:rPr lang="en-US" sz="2600" b="1" i="1" dirty="0">
                <a:solidFill>
                  <a:srgbClr val="FFFF00"/>
                </a:solidFill>
              </a:rPr>
              <a:t>religious affiliation</a:t>
            </a:r>
            <a:r>
              <a:rPr lang="en-US" sz="2600" b="1" i="1" dirty="0"/>
              <a:t> or, in the case of the Zulu nation, </a:t>
            </a:r>
            <a:r>
              <a:rPr lang="en-US" sz="2600" b="1" i="1" dirty="0">
                <a:solidFill>
                  <a:srgbClr val="00B0F0"/>
                </a:solidFill>
              </a:rPr>
              <a:t>military prowess.</a:t>
            </a:r>
            <a:endParaRPr lang="en-US" sz="2600" b="1" dirty="0">
              <a:solidFill>
                <a:srgbClr val="00B0F0"/>
              </a:solidFill>
            </a:endParaRPr>
          </a:p>
          <a:p>
            <a:pPr lvl="1">
              <a:lnSpc>
                <a:spcPct val="150000"/>
              </a:lnSpc>
            </a:pPr>
            <a:endParaRPr lang="en-US" sz="2600" dirty="0">
              <a:solidFill>
                <a:srgbClr val="00B0F0"/>
              </a:solidFill>
            </a:endParaRPr>
          </a:p>
        </p:txBody>
      </p:sp>
    </p:spTree>
    <p:extLst>
      <p:ext uri="{BB962C8B-B14F-4D97-AF65-F5344CB8AC3E}">
        <p14:creationId xmlns:p14="http://schemas.microsoft.com/office/powerpoint/2010/main" val="2830139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77875"/>
          </a:xfrm>
        </p:spPr>
        <p:txBody>
          <a:bodyPr/>
          <a:lstStyle/>
          <a:p>
            <a:endParaRPr lang="en-US" dirty="0"/>
          </a:p>
        </p:txBody>
      </p:sp>
      <p:sp>
        <p:nvSpPr>
          <p:cNvPr id="3" name="Content Placeholder 2"/>
          <p:cNvSpPr>
            <a:spLocks noGrp="1"/>
          </p:cNvSpPr>
          <p:nvPr>
            <p:ph idx="1"/>
          </p:nvPr>
        </p:nvSpPr>
        <p:spPr>
          <a:xfrm>
            <a:off x="358140" y="1493520"/>
            <a:ext cx="11407140" cy="5273039"/>
          </a:xfrm>
        </p:spPr>
        <p:txBody>
          <a:bodyPr>
            <a:normAutofit/>
          </a:bodyPr>
          <a:lstStyle/>
          <a:p>
            <a:endParaRPr lang="en-US" dirty="0" smtClean="0"/>
          </a:p>
          <a:p>
            <a:pPr lvl="1">
              <a:lnSpc>
                <a:spcPct val="150000"/>
              </a:lnSpc>
            </a:pPr>
            <a:r>
              <a:rPr lang="en-US" dirty="0" smtClean="0"/>
              <a:t>Some </a:t>
            </a:r>
            <a:r>
              <a:rPr lang="en-US" dirty="0"/>
              <a:t>of these grand civilisations were in advance, technically and socially, of their European contemporaries, but the fascinating details of these states, given the particular focus of this unit, will have to be left to the historians. </a:t>
            </a:r>
            <a:endParaRPr lang="en-US" dirty="0" smtClean="0"/>
          </a:p>
          <a:p>
            <a:pPr lvl="1">
              <a:lnSpc>
                <a:spcPct val="150000"/>
              </a:lnSpc>
            </a:pPr>
            <a:r>
              <a:rPr lang="en-US" dirty="0" smtClean="0"/>
              <a:t>The </a:t>
            </a:r>
            <a:r>
              <a:rPr lang="en-US" dirty="0"/>
              <a:t>task of this unit is to extract relevant aspects of history that help to explain African politics today. </a:t>
            </a:r>
            <a:endParaRPr lang="en-US" dirty="0" smtClean="0"/>
          </a:p>
          <a:p>
            <a:pPr lvl="1">
              <a:lnSpc>
                <a:spcPct val="150000"/>
              </a:lnSpc>
            </a:pPr>
            <a:r>
              <a:rPr lang="en-US" dirty="0" smtClean="0"/>
              <a:t>The </a:t>
            </a:r>
            <a:r>
              <a:rPr lang="en-US" dirty="0"/>
              <a:t>factors of continuity that stand out from this pre-colonial era, in this respect, are the issues of </a:t>
            </a:r>
            <a:r>
              <a:rPr lang="en-US" b="1" dirty="0"/>
              <a:t>non-hegemonic states and lineage</a:t>
            </a:r>
            <a:r>
              <a:rPr lang="en-US" dirty="0"/>
              <a:t>.</a:t>
            </a:r>
          </a:p>
          <a:p>
            <a:pPr lvl="1">
              <a:lnSpc>
                <a:spcPct val="150000"/>
              </a:lnSpc>
            </a:pPr>
            <a:endParaRPr lang="en-US" dirty="0"/>
          </a:p>
        </p:txBody>
      </p:sp>
    </p:spTree>
    <p:extLst>
      <p:ext uri="{BB962C8B-B14F-4D97-AF65-F5344CB8AC3E}">
        <p14:creationId xmlns:p14="http://schemas.microsoft.com/office/powerpoint/2010/main" val="3418387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02509"/>
            <a:ext cx="9144000" cy="1326292"/>
          </a:xfrm>
        </p:spPr>
        <p:txBody>
          <a:bodyPr/>
          <a:lstStyle/>
          <a:p>
            <a:r>
              <a:rPr lang="en-US" b="1" dirty="0"/>
              <a:t>GLOBAL STUDIES IN AFRICA</a:t>
            </a:r>
            <a:endParaRPr lang="en-US" dirty="0"/>
          </a:p>
        </p:txBody>
      </p:sp>
      <p:sp>
        <p:nvSpPr>
          <p:cNvPr id="3" name="Subtitle 2"/>
          <p:cNvSpPr>
            <a:spLocks noGrp="1"/>
          </p:cNvSpPr>
          <p:nvPr>
            <p:ph type="subTitle" idx="1"/>
          </p:nvPr>
        </p:nvSpPr>
        <p:spPr>
          <a:xfrm>
            <a:off x="403860" y="2059459"/>
            <a:ext cx="11292839" cy="4676621"/>
          </a:xfrm>
        </p:spPr>
        <p:txBody>
          <a:bodyPr>
            <a:normAutofit fontScale="92500" lnSpcReduction="20000"/>
          </a:bodyPr>
          <a:lstStyle/>
          <a:p>
            <a:pPr>
              <a:lnSpc>
                <a:spcPct val="107000"/>
              </a:lnSpc>
              <a:spcBef>
                <a:spcPts val="0"/>
              </a:spcBef>
              <a:spcAft>
                <a:spcPts val="800"/>
              </a:spcAft>
            </a:pP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Africa’s pre-colonial and colonial inheritance</a:t>
            </a:r>
            <a:endParaRPr lang="en-US" sz="2800" b="1" dirty="0" smtClean="0">
              <a:effectLst/>
              <a:latin typeface="Calibri" panose="020F0502020204030204" pitchFamily="34" charset="0"/>
              <a:ea typeface="Calibri" panose="020F0502020204030204" pitchFamily="34" charset="0"/>
              <a:cs typeface="Times New Roman" panose="02020603050405020304" pitchFamily="18" charset="0"/>
            </a:endParaRPr>
          </a:p>
          <a:p>
            <a:pPr algn="l"/>
            <a:r>
              <a:rPr lang="en-US" sz="3200" b="1" dirty="0" smtClean="0">
                <a:effectLst/>
                <a:latin typeface="Times New Roman" panose="02020603050405020304" pitchFamily="18" charset="0"/>
                <a:ea typeface="Calibri" panose="020F0502020204030204" pitchFamily="34" charset="0"/>
              </a:rPr>
              <a:t>Introduction</a:t>
            </a:r>
          </a:p>
          <a:p>
            <a:pPr marL="914400" lvl="1" indent="-457200" algn="l">
              <a:lnSpc>
                <a:spcPct val="150000"/>
              </a:lnSpc>
              <a:buFont typeface="Wingdings" panose="05000000000000000000" pitchFamily="2" charset="2"/>
              <a:buChar char="§"/>
            </a:pPr>
            <a:r>
              <a:rPr lang="en-US" sz="2400" dirty="0" smtClean="0">
                <a:effectLst/>
                <a:latin typeface="Times New Roman" panose="02020603050405020304" pitchFamily="18" charset="0"/>
                <a:ea typeface="Calibri" panose="020F0502020204030204" pitchFamily="34" charset="0"/>
              </a:rPr>
              <a:t>The world does not radically reinvent itself on a continuous basis. It evolves.</a:t>
            </a:r>
          </a:p>
          <a:p>
            <a:pPr marL="914400" lvl="1" indent="-457200" algn="l">
              <a:lnSpc>
                <a:spcPct val="150000"/>
              </a:lnSpc>
              <a:buFont typeface="Wingdings" panose="05000000000000000000" pitchFamily="2" charset="2"/>
              <a:buChar char="§"/>
            </a:pPr>
            <a:r>
              <a:rPr lang="en-US" sz="2400" dirty="0" smtClean="0">
                <a:effectLst/>
                <a:latin typeface="Times New Roman" panose="02020603050405020304" pitchFamily="18" charset="0"/>
                <a:ea typeface="Calibri" panose="020F0502020204030204" pitchFamily="34" charset="0"/>
              </a:rPr>
              <a:t>There are no total revolutions where all that has gone before is laid to rest, and a new polity is born enjoying a completely clean slate.</a:t>
            </a:r>
          </a:p>
          <a:p>
            <a:pPr marL="914400" lvl="1" indent="-457200" algn="l">
              <a:lnSpc>
                <a:spcPct val="150000"/>
              </a:lnSpc>
              <a:buFont typeface="Wingdings" panose="05000000000000000000" pitchFamily="2" charset="2"/>
              <a:buChar char="§"/>
            </a:pPr>
            <a:r>
              <a:rPr lang="en-US" sz="2400" dirty="0"/>
              <a:t>Traditions, customs, institutions and social relationships will survive and adapt from one era to another</a:t>
            </a:r>
            <a:r>
              <a:rPr lang="en-US" sz="2400" dirty="0" smtClean="0"/>
              <a:t>.</a:t>
            </a:r>
          </a:p>
          <a:p>
            <a:pPr marL="914400" lvl="1" indent="-457200" algn="l">
              <a:lnSpc>
                <a:spcPct val="150000"/>
              </a:lnSpc>
              <a:buFont typeface="Wingdings" panose="05000000000000000000" pitchFamily="2" charset="2"/>
              <a:buChar char="§"/>
            </a:pPr>
            <a:r>
              <a:rPr lang="en-US" sz="2400" dirty="0"/>
              <a:t>This is why the study of history is so useful to the political scientist. </a:t>
            </a:r>
            <a:endParaRPr lang="en-US" sz="2400" dirty="0" smtClean="0"/>
          </a:p>
          <a:p>
            <a:pPr marL="914400" lvl="1" indent="-457200" algn="l">
              <a:lnSpc>
                <a:spcPct val="150000"/>
              </a:lnSpc>
              <a:buFont typeface="Wingdings" panose="05000000000000000000" pitchFamily="2" charset="2"/>
              <a:buChar char="§"/>
            </a:pPr>
            <a:r>
              <a:rPr lang="en-US" sz="2400" dirty="0" smtClean="0"/>
              <a:t>A </a:t>
            </a:r>
            <a:r>
              <a:rPr lang="en-US" sz="2400" dirty="0"/>
              <a:t>scholar who wishes to understand the present must know something of the past.</a:t>
            </a:r>
          </a:p>
          <a:p>
            <a:pPr marL="457200" indent="-457200" algn="l">
              <a:buFont typeface="Wingdings" panose="05000000000000000000" pitchFamily="2" charset="2"/>
              <a:buChar char="§"/>
            </a:pPr>
            <a:endParaRPr lang="en-US" sz="3200" b="1" dirty="0"/>
          </a:p>
        </p:txBody>
      </p:sp>
    </p:spTree>
    <p:extLst>
      <p:ext uri="{BB962C8B-B14F-4D97-AF65-F5344CB8AC3E}">
        <p14:creationId xmlns:p14="http://schemas.microsoft.com/office/powerpoint/2010/main" val="1637610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r>
              <a:rPr lang="en-US" dirty="0" err="1" smtClean="0"/>
              <a:t>cont’s</a:t>
            </a:r>
            <a:r>
              <a:rPr lang="en-US" dirty="0" smtClean="0"/>
              <a:t> </a:t>
            </a:r>
            <a:endParaRPr lang="en-US" dirty="0"/>
          </a:p>
        </p:txBody>
      </p:sp>
      <p:sp>
        <p:nvSpPr>
          <p:cNvPr id="3" name="Content Placeholder 2"/>
          <p:cNvSpPr>
            <a:spLocks noGrp="1"/>
          </p:cNvSpPr>
          <p:nvPr>
            <p:ph idx="1"/>
          </p:nvPr>
        </p:nvSpPr>
        <p:spPr>
          <a:xfrm>
            <a:off x="373380" y="1584960"/>
            <a:ext cx="11323320" cy="5120639"/>
          </a:xfrm>
        </p:spPr>
        <p:txBody>
          <a:bodyPr>
            <a:normAutofit fontScale="85000" lnSpcReduction="10000"/>
          </a:bodyPr>
          <a:lstStyle/>
          <a:p>
            <a:pPr lvl="1"/>
            <a:endParaRPr lang="en-US" dirty="0" smtClean="0"/>
          </a:p>
          <a:p>
            <a:pPr lvl="1">
              <a:lnSpc>
                <a:spcPct val="150000"/>
              </a:lnSpc>
              <a:buFont typeface="Wingdings" panose="05000000000000000000" pitchFamily="2" charset="2"/>
              <a:buChar char="§"/>
            </a:pPr>
            <a:r>
              <a:rPr lang="en-US" dirty="0" smtClean="0"/>
              <a:t>There </a:t>
            </a:r>
            <a:r>
              <a:rPr lang="en-US" dirty="0"/>
              <a:t>are lines of continuity that run from the pre-colonial period, through the colonial era, right into the modern age</a:t>
            </a:r>
            <a:r>
              <a:rPr lang="en-US" dirty="0" smtClean="0"/>
              <a:t>.</a:t>
            </a:r>
          </a:p>
          <a:p>
            <a:pPr lvl="1">
              <a:lnSpc>
                <a:spcPct val="150000"/>
              </a:lnSpc>
              <a:buFont typeface="Wingdings" panose="05000000000000000000" pitchFamily="2" charset="2"/>
              <a:buChar char="§"/>
            </a:pPr>
            <a:r>
              <a:rPr lang="en-US" dirty="0"/>
              <a:t>This unit searches out the continent’s historical trajectories. </a:t>
            </a:r>
            <a:r>
              <a:rPr lang="en-US" dirty="0" smtClean="0"/>
              <a:t>Thus, the events that have taken place down the lain.</a:t>
            </a:r>
          </a:p>
          <a:p>
            <a:pPr lvl="1">
              <a:lnSpc>
                <a:spcPct val="150000"/>
              </a:lnSpc>
              <a:buFont typeface="Wingdings" panose="05000000000000000000" pitchFamily="2" charset="2"/>
              <a:buChar char="§"/>
            </a:pPr>
            <a:r>
              <a:rPr lang="en-US" dirty="0" smtClean="0"/>
              <a:t>What </a:t>
            </a:r>
            <a:r>
              <a:rPr lang="en-US" dirty="0"/>
              <a:t>in Africa’s past still has an impact on the politics of the continent today? </a:t>
            </a:r>
            <a:endParaRPr lang="en-US" dirty="0" smtClean="0"/>
          </a:p>
          <a:p>
            <a:pPr lvl="1">
              <a:lnSpc>
                <a:spcPct val="150000"/>
              </a:lnSpc>
              <a:buFont typeface="Wingdings" panose="05000000000000000000" pitchFamily="2" charset="2"/>
              <a:buChar char="§"/>
            </a:pPr>
            <a:r>
              <a:rPr lang="en-US" dirty="0"/>
              <a:t>First, influences that have their roots in the pre-colonial era will be acknowledged. </a:t>
            </a:r>
            <a:endParaRPr lang="en-US" dirty="0" smtClean="0"/>
          </a:p>
          <a:p>
            <a:pPr lvl="1">
              <a:lnSpc>
                <a:spcPct val="150000"/>
              </a:lnSpc>
              <a:buFont typeface="Wingdings" panose="05000000000000000000" pitchFamily="2" charset="2"/>
              <a:buChar char="§"/>
            </a:pPr>
            <a:r>
              <a:rPr lang="en-US" dirty="0"/>
              <a:t>Issues of ‘porous states’ and lineage are identified. </a:t>
            </a:r>
            <a:endParaRPr lang="en-US" dirty="0" smtClean="0"/>
          </a:p>
          <a:p>
            <a:pPr lvl="1">
              <a:lnSpc>
                <a:spcPct val="150000"/>
              </a:lnSpc>
              <a:buFont typeface="Wingdings" panose="05000000000000000000" pitchFamily="2" charset="2"/>
              <a:buChar char="§"/>
            </a:pPr>
            <a:r>
              <a:rPr lang="en-US" dirty="0"/>
              <a:t>The unit then goes on to explore Africa’s colonial inheritance. </a:t>
            </a:r>
            <a:endParaRPr lang="en-US" dirty="0" smtClean="0"/>
          </a:p>
          <a:p>
            <a:pPr lvl="1">
              <a:lnSpc>
                <a:spcPct val="150000"/>
              </a:lnSpc>
              <a:buFont typeface="Wingdings" panose="05000000000000000000" pitchFamily="2" charset="2"/>
              <a:buChar char="§"/>
            </a:pPr>
            <a:r>
              <a:rPr lang="en-US" dirty="0" smtClean="0"/>
              <a:t>An </a:t>
            </a:r>
            <a:r>
              <a:rPr lang="en-US" dirty="0"/>
              <a:t>investigation of this later historical period highlights influences such as arbitrary boundaries, detached political institutions, and externally facing economies.</a:t>
            </a:r>
          </a:p>
          <a:p>
            <a:pPr>
              <a:lnSpc>
                <a:spcPct val="150000"/>
              </a:lnSpc>
              <a:buFont typeface="Wingdings" panose="05000000000000000000" pitchFamily="2" charset="2"/>
              <a:buChar char="§"/>
            </a:pPr>
            <a:endParaRPr lang="en-US" dirty="0"/>
          </a:p>
        </p:txBody>
      </p:sp>
    </p:spTree>
    <p:extLst>
      <p:ext uri="{BB962C8B-B14F-4D97-AF65-F5344CB8AC3E}">
        <p14:creationId xmlns:p14="http://schemas.microsoft.com/office/powerpoint/2010/main" val="2576151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74115"/>
          </a:xfrm>
        </p:spPr>
        <p:txBody>
          <a:bodyPr/>
          <a:lstStyle/>
          <a:p>
            <a:r>
              <a:rPr lang="en-US" dirty="0" smtClean="0"/>
              <a:t>Introduction </a:t>
            </a:r>
            <a:r>
              <a:rPr lang="en-US" dirty="0" err="1" smtClean="0"/>
              <a:t>cont's</a:t>
            </a:r>
            <a:endParaRPr lang="en-US" dirty="0"/>
          </a:p>
        </p:txBody>
      </p:sp>
      <p:sp>
        <p:nvSpPr>
          <p:cNvPr id="3" name="Content Placeholder 2"/>
          <p:cNvSpPr>
            <a:spLocks noGrp="1"/>
          </p:cNvSpPr>
          <p:nvPr>
            <p:ph idx="1"/>
          </p:nvPr>
        </p:nvSpPr>
        <p:spPr>
          <a:xfrm>
            <a:off x="281940" y="1825624"/>
            <a:ext cx="11490960" cy="4864735"/>
          </a:xfrm>
        </p:spPr>
        <p:txBody>
          <a:bodyPr>
            <a:normAutofit lnSpcReduction="10000"/>
          </a:bodyPr>
          <a:lstStyle/>
          <a:p>
            <a:pPr lvl="1"/>
            <a:endParaRPr lang="en-US" dirty="0" smtClean="0"/>
          </a:p>
          <a:p>
            <a:pPr lvl="1">
              <a:lnSpc>
                <a:spcPct val="200000"/>
              </a:lnSpc>
            </a:pPr>
            <a:r>
              <a:rPr lang="en-US" sz="2800" dirty="0" smtClean="0"/>
              <a:t>Whether </a:t>
            </a:r>
            <a:r>
              <a:rPr lang="en-US" sz="2800" dirty="0"/>
              <a:t>pre-colonial or colonial in origin all these factors are legacies that modern African states and actors have to accommodate. </a:t>
            </a:r>
            <a:endParaRPr lang="en-US" sz="2800" dirty="0" smtClean="0"/>
          </a:p>
          <a:p>
            <a:pPr lvl="1">
              <a:lnSpc>
                <a:spcPct val="200000"/>
              </a:lnSpc>
            </a:pPr>
            <a:endParaRPr lang="en-US" sz="2800" dirty="0" smtClean="0"/>
          </a:p>
          <a:p>
            <a:pPr lvl="1">
              <a:lnSpc>
                <a:spcPct val="200000"/>
              </a:lnSpc>
            </a:pPr>
            <a:r>
              <a:rPr lang="en-US" sz="2800" dirty="0" smtClean="0"/>
              <a:t>They </a:t>
            </a:r>
            <a:r>
              <a:rPr lang="en-US" sz="2800" dirty="0"/>
              <a:t>thus serve as an excellent introduction to contemporary African politics.</a:t>
            </a:r>
          </a:p>
          <a:p>
            <a:pPr>
              <a:lnSpc>
                <a:spcPct val="200000"/>
              </a:lnSpc>
            </a:pPr>
            <a:endParaRPr lang="en-US" sz="3200" dirty="0"/>
          </a:p>
        </p:txBody>
      </p:sp>
    </p:spTree>
    <p:extLst>
      <p:ext uri="{BB962C8B-B14F-4D97-AF65-F5344CB8AC3E}">
        <p14:creationId xmlns:p14="http://schemas.microsoft.com/office/powerpoint/2010/main" val="889833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PRE-COLONIAL INHERITANCE</a:t>
            </a:r>
            <a:endParaRPr lang="en-US" dirty="0"/>
          </a:p>
        </p:txBody>
      </p:sp>
      <p:sp>
        <p:nvSpPr>
          <p:cNvPr id="3" name="Content Placeholder 2"/>
          <p:cNvSpPr>
            <a:spLocks noGrp="1"/>
          </p:cNvSpPr>
          <p:nvPr>
            <p:ph idx="1"/>
          </p:nvPr>
        </p:nvSpPr>
        <p:spPr>
          <a:xfrm>
            <a:off x="289560" y="1825624"/>
            <a:ext cx="11430000" cy="4956175"/>
          </a:xfrm>
        </p:spPr>
        <p:txBody>
          <a:bodyPr>
            <a:normAutofit fontScale="92500" lnSpcReduction="10000"/>
          </a:bodyPr>
          <a:lstStyle/>
          <a:p>
            <a:pPr lvl="1"/>
            <a:endParaRPr lang="en-US" dirty="0" smtClean="0"/>
          </a:p>
          <a:p>
            <a:pPr lvl="1">
              <a:buFont typeface="Wingdings" panose="05000000000000000000" pitchFamily="2" charset="2"/>
              <a:buChar char="§"/>
            </a:pPr>
            <a:r>
              <a:rPr lang="en-US" dirty="0" smtClean="0"/>
              <a:t>We all know the meaning of inheritance. To inherit means to be heir of a property, culture or ways of doing things in the society.</a:t>
            </a:r>
          </a:p>
          <a:p>
            <a:pPr lvl="1">
              <a:buFont typeface="Wingdings" panose="05000000000000000000" pitchFamily="2" charset="2"/>
              <a:buChar char="§"/>
            </a:pPr>
            <a:endParaRPr lang="en-US" dirty="0" smtClean="0"/>
          </a:p>
          <a:p>
            <a:pPr lvl="1">
              <a:buFont typeface="Wingdings" panose="05000000000000000000" pitchFamily="2" charset="2"/>
              <a:buChar char="§"/>
            </a:pPr>
            <a:r>
              <a:rPr lang="en-US" dirty="0" smtClean="0"/>
              <a:t>Before Africans were colonised by the Europeans, there were specific inherited cultures. </a:t>
            </a:r>
          </a:p>
          <a:p>
            <a:pPr lvl="1">
              <a:buFont typeface="Wingdings" panose="05000000000000000000" pitchFamily="2" charset="2"/>
              <a:buChar char="§"/>
            </a:pPr>
            <a:endParaRPr lang="en-US" dirty="0" smtClean="0"/>
          </a:p>
          <a:p>
            <a:pPr lvl="1">
              <a:buFont typeface="Wingdings" panose="05000000000000000000" pitchFamily="2" charset="2"/>
              <a:buChar char="§"/>
            </a:pPr>
            <a:r>
              <a:rPr lang="en-US" dirty="0" smtClean="0"/>
              <a:t>These inherited cultures are what we referred to as pre-colonial inheritance.</a:t>
            </a:r>
          </a:p>
          <a:p>
            <a:pPr marL="457200" lvl="1" indent="0">
              <a:buNone/>
            </a:pPr>
            <a:endParaRPr lang="en-US" dirty="0" smtClean="0"/>
          </a:p>
          <a:p>
            <a:pPr lvl="1">
              <a:buFont typeface="Wingdings" panose="05000000000000000000" pitchFamily="2" charset="2"/>
              <a:buChar char="§"/>
            </a:pPr>
            <a:r>
              <a:rPr lang="en-US" dirty="0" smtClean="0"/>
              <a:t>The </a:t>
            </a:r>
            <a:r>
              <a:rPr lang="en-US" dirty="0"/>
              <a:t>majority of historians studying Africa have concentrated on the colonial era. </a:t>
            </a:r>
            <a:endParaRPr lang="en-US" dirty="0" smtClean="0"/>
          </a:p>
          <a:p>
            <a:pPr lvl="1">
              <a:buFont typeface="Wingdings" panose="05000000000000000000" pitchFamily="2" charset="2"/>
              <a:buChar char="§"/>
            </a:pPr>
            <a:endParaRPr lang="en-US" dirty="0" smtClean="0"/>
          </a:p>
          <a:p>
            <a:pPr lvl="1">
              <a:buFont typeface="Wingdings" panose="05000000000000000000" pitchFamily="2" charset="2"/>
              <a:buChar char="§"/>
            </a:pPr>
            <a:r>
              <a:rPr lang="en-US" dirty="0" smtClean="0"/>
              <a:t>They </a:t>
            </a:r>
            <a:r>
              <a:rPr lang="en-US" dirty="0"/>
              <a:t>concern themselves with the </a:t>
            </a:r>
            <a:r>
              <a:rPr lang="en-US" b="1" i="1" dirty="0"/>
              <a:t>‘European’ impact on Africa</a:t>
            </a:r>
            <a:r>
              <a:rPr lang="en-US" dirty="0" smtClean="0"/>
              <a:t>.</a:t>
            </a:r>
          </a:p>
          <a:p>
            <a:pPr lvl="1">
              <a:buFont typeface="Wingdings" panose="05000000000000000000" pitchFamily="2" charset="2"/>
              <a:buChar char="§"/>
            </a:pPr>
            <a:endParaRPr lang="en-US" dirty="0" smtClean="0"/>
          </a:p>
          <a:p>
            <a:pPr lvl="1">
              <a:buFont typeface="Wingdings" panose="05000000000000000000" pitchFamily="2" charset="2"/>
              <a:buChar char="§"/>
            </a:pPr>
            <a:r>
              <a:rPr lang="en-US" dirty="0" smtClean="0"/>
              <a:t>These </a:t>
            </a:r>
            <a:r>
              <a:rPr lang="en-US" dirty="0"/>
              <a:t>scholars have produced much enlightening work, but their collective yield falls far short of revealing the continent’s complete historical trajectory. </a:t>
            </a:r>
          </a:p>
        </p:txBody>
      </p:sp>
    </p:spTree>
    <p:extLst>
      <p:ext uri="{BB962C8B-B14F-4D97-AF65-F5344CB8AC3E}">
        <p14:creationId xmlns:p14="http://schemas.microsoft.com/office/powerpoint/2010/main" val="1288467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98855"/>
          </a:xfrm>
        </p:spPr>
        <p:txBody>
          <a:bodyPr/>
          <a:lstStyle/>
          <a:p>
            <a:pPr algn="ctr"/>
            <a:r>
              <a:rPr lang="en-US" b="1" dirty="0" smtClean="0"/>
              <a:t>The Pre-colonial Inheritance </a:t>
            </a:r>
            <a:r>
              <a:rPr lang="en-US" b="1" dirty="0" err="1" smtClean="0"/>
              <a:t>cont’s</a:t>
            </a:r>
            <a:endParaRPr lang="en-US" dirty="0"/>
          </a:p>
        </p:txBody>
      </p:sp>
      <p:sp>
        <p:nvSpPr>
          <p:cNvPr id="3" name="Content Placeholder 2"/>
          <p:cNvSpPr>
            <a:spLocks noGrp="1"/>
          </p:cNvSpPr>
          <p:nvPr>
            <p:ph idx="1"/>
          </p:nvPr>
        </p:nvSpPr>
        <p:spPr>
          <a:xfrm>
            <a:off x="388620" y="1363980"/>
            <a:ext cx="11422380" cy="5372099"/>
          </a:xfrm>
        </p:spPr>
        <p:txBody>
          <a:bodyPr>
            <a:normAutofit lnSpcReduction="10000"/>
          </a:bodyPr>
          <a:lstStyle/>
          <a:p>
            <a:pPr lvl="1"/>
            <a:endParaRPr lang="en-US" dirty="0" smtClean="0"/>
          </a:p>
          <a:p>
            <a:pPr lvl="1">
              <a:lnSpc>
                <a:spcPct val="150000"/>
              </a:lnSpc>
              <a:buFont typeface="Wingdings" panose="05000000000000000000" pitchFamily="2" charset="2"/>
              <a:buChar char="§"/>
            </a:pPr>
            <a:r>
              <a:rPr lang="en-US" dirty="0" smtClean="0"/>
              <a:t>This </a:t>
            </a:r>
            <a:r>
              <a:rPr lang="en-US" dirty="0"/>
              <a:t>is bound to be the case given formal European rule usually represented just 70 or 80 years out of centuries of African history</a:t>
            </a:r>
            <a:r>
              <a:rPr lang="en-US" dirty="0" smtClean="0"/>
              <a:t>.</a:t>
            </a:r>
          </a:p>
          <a:p>
            <a:pPr lvl="1">
              <a:lnSpc>
                <a:spcPct val="150000"/>
              </a:lnSpc>
              <a:buFont typeface="Wingdings" panose="05000000000000000000" pitchFamily="2" charset="2"/>
              <a:buChar char="§"/>
            </a:pPr>
            <a:r>
              <a:rPr lang="en-US" b="1" i="1" dirty="0"/>
              <a:t>Humanity, after all, originated in Africa some two to three million years ago. </a:t>
            </a:r>
            <a:endParaRPr lang="en-US" b="1" i="1" dirty="0" smtClean="0"/>
          </a:p>
          <a:p>
            <a:pPr lvl="1">
              <a:lnSpc>
                <a:spcPct val="150000"/>
              </a:lnSpc>
              <a:buFont typeface="Wingdings" panose="05000000000000000000" pitchFamily="2" charset="2"/>
              <a:buChar char="§"/>
            </a:pPr>
            <a:r>
              <a:rPr lang="en-US" dirty="0"/>
              <a:t>Before investigating the colonial legacy, therefore, it would be wise first to consider what modern Africa has inherited from this earlier, pre-colonial period.</a:t>
            </a:r>
          </a:p>
          <a:p>
            <a:pPr lvl="1">
              <a:lnSpc>
                <a:spcPct val="150000"/>
              </a:lnSpc>
              <a:buFont typeface="Wingdings" panose="05000000000000000000" pitchFamily="2" charset="2"/>
              <a:buChar char="§"/>
            </a:pPr>
            <a:r>
              <a:rPr lang="en-US" dirty="0"/>
              <a:t>It must be noted that Pre-colonial Africa was as varied as the continent itself</a:t>
            </a:r>
            <a:r>
              <a:rPr lang="en-US" dirty="0" smtClean="0"/>
              <a:t>.</a:t>
            </a:r>
          </a:p>
          <a:p>
            <a:pPr lvl="1">
              <a:lnSpc>
                <a:spcPct val="150000"/>
              </a:lnSpc>
              <a:buFont typeface="Wingdings" panose="05000000000000000000" pitchFamily="2" charset="2"/>
              <a:buChar char="§"/>
            </a:pPr>
            <a:r>
              <a:rPr lang="en-US" dirty="0" smtClean="0"/>
              <a:t>Different </a:t>
            </a:r>
            <a:r>
              <a:rPr lang="en-US" dirty="0"/>
              <a:t>circumstances produced different societies with different traditions, customs and politics, and these societies rose, fell and adapted as the centuries passed.</a:t>
            </a:r>
          </a:p>
        </p:txBody>
      </p:sp>
    </p:spTree>
    <p:extLst>
      <p:ext uri="{BB962C8B-B14F-4D97-AF65-F5344CB8AC3E}">
        <p14:creationId xmlns:p14="http://schemas.microsoft.com/office/powerpoint/2010/main" val="2367574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71500" y="1825624"/>
            <a:ext cx="11148060" cy="4841875"/>
          </a:xfrm>
        </p:spPr>
        <p:txBody>
          <a:bodyPr>
            <a:normAutofit lnSpcReduction="10000"/>
          </a:bodyPr>
          <a:lstStyle/>
          <a:p>
            <a:pPr marL="0" indent="0">
              <a:buNone/>
            </a:pPr>
            <a:endParaRPr lang="en-US" dirty="0" smtClean="0"/>
          </a:p>
          <a:p>
            <a:pPr lvl="1">
              <a:lnSpc>
                <a:spcPct val="150000"/>
              </a:lnSpc>
              <a:buFont typeface="Wingdings" panose="05000000000000000000" pitchFamily="2" charset="2"/>
              <a:buChar char="§"/>
            </a:pPr>
            <a:r>
              <a:rPr lang="en-US" dirty="0" smtClean="0"/>
              <a:t>Despite </a:t>
            </a:r>
            <a:r>
              <a:rPr lang="en-US" dirty="0"/>
              <a:t>this variety, it is possible to divide political organisation amongst these communities into </a:t>
            </a:r>
            <a:r>
              <a:rPr lang="en-US" b="1" dirty="0"/>
              <a:t>two broad categories: states and stateless societies</a:t>
            </a:r>
            <a:r>
              <a:rPr lang="en-US" b="1" dirty="0" smtClean="0"/>
              <a:t>.</a:t>
            </a:r>
          </a:p>
          <a:p>
            <a:pPr lvl="1">
              <a:lnSpc>
                <a:spcPct val="150000"/>
              </a:lnSpc>
              <a:buFont typeface="Wingdings" panose="05000000000000000000" pitchFamily="2" charset="2"/>
              <a:buChar char="§"/>
            </a:pPr>
            <a:r>
              <a:rPr lang="en-US" b="1" dirty="0" smtClean="0"/>
              <a:t>State: </a:t>
            </a:r>
            <a:r>
              <a:rPr lang="en-US" dirty="0" smtClean="0"/>
              <a:t>A society whose political organisation rely on strictly defined territory and centralised political institutions</a:t>
            </a:r>
          </a:p>
          <a:p>
            <a:pPr lvl="1">
              <a:lnSpc>
                <a:spcPct val="150000"/>
              </a:lnSpc>
              <a:buFont typeface="Wingdings" panose="05000000000000000000" pitchFamily="2" charset="2"/>
              <a:buChar char="§"/>
            </a:pPr>
            <a:r>
              <a:rPr lang="en-US" b="1" dirty="0" smtClean="0"/>
              <a:t>Stateless </a:t>
            </a:r>
            <a:r>
              <a:rPr lang="en-US" b="1" dirty="0"/>
              <a:t>society: </a:t>
            </a:r>
            <a:r>
              <a:rPr lang="en-US" dirty="0"/>
              <a:t>A society whose political organisation does not rely on strictly defined territory and centralised political </a:t>
            </a:r>
            <a:r>
              <a:rPr lang="en-US" dirty="0" smtClean="0"/>
              <a:t>institutions</a:t>
            </a:r>
          </a:p>
          <a:p>
            <a:pPr lvl="1">
              <a:lnSpc>
                <a:spcPct val="150000"/>
              </a:lnSpc>
              <a:buFont typeface="Wingdings" panose="05000000000000000000" pitchFamily="2" charset="2"/>
              <a:buChar char="§"/>
            </a:pPr>
            <a:r>
              <a:rPr lang="en-US" dirty="0"/>
              <a:t>Low population densities, and the production of relatively small economic surpluses, hindered the formation of states in many parts of pre-colonial Africa. </a:t>
            </a:r>
          </a:p>
          <a:p>
            <a:pPr>
              <a:lnSpc>
                <a:spcPct val="150000"/>
              </a:lnSpc>
              <a:buFont typeface="Wingdings" panose="05000000000000000000" pitchFamily="2" charset="2"/>
              <a:buChar char="§"/>
            </a:pPr>
            <a:endParaRPr lang="en-US" dirty="0"/>
          </a:p>
        </p:txBody>
      </p:sp>
    </p:spTree>
    <p:extLst>
      <p:ext uri="{BB962C8B-B14F-4D97-AF65-F5344CB8AC3E}">
        <p14:creationId xmlns:p14="http://schemas.microsoft.com/office/powerpoint/2010/main" val="2221868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31215"/>
          </a:xfrm>
        </p:spPr>
        <p:txBody>
          <a:bodyPr/>
          <a:lstStyle/>
          <a:p>
            <a:endParaRPr lang="en-US" dirty="0"/>
          </a:p>
        </p:txBody>
      </p:sp>
      <p:sp>
        <p:nvSpPr>
          <p:cNvPr id="3" name="Content Placeholder 2"/>
          <p:cNvSpPr>
            <a:spLocks noGrp="1"/>
          </p:cNvSpPr>
          <p:nvPr>
            <p:ph idx="1"/>
          </p:nvPr>
        </p:nvSpPr>
        <p:spPr>
          <a:xfrm>
            <a:off x="434340" y="1493520"/>
            <a:ext cx="11262360" cy="5219699"/>
          </a:xfrm>
        </p:spPr>
        <p:txBody>
          <a:bodyPr>
            <a:normAutofit fontScale="92500" lnSpcReduction="10000"/>
          </a:bodyPr>
          <a:lstStyle/>
          <a:p>
            <a:endParaRPr lang="en-US" dirty="0" smtClean="0"/>
          </a:p>
          <a:p>
            <a:pPr lvl="1">
              <a:lnSpc>
                <a:spcPct val="150000"/>
              </a:lnSpc>
              <a:buFont typeface="Wingdings" panose="05000000000000000000" pitchFamily="2" charset="2"/>
              <a:buChar char="§"/>
            </a:pPr>
            <a:r>
              <a:rPr lang="en-US" dirty="0" smtClean="0"/>
              <a:t>This </a:t>
            </a:r>
            <a:r>
              <a:rPr lang="en-US" dirty="0"/>
              <a:t>was particularly the case in </a:t>
            </a:r>
            <a:r>
              <a:rPr lang="en-US" b="1" dirty="0"/>
              <a:t>central and southern regions of the continent</a:t>
            </a:r>
            <a:r>
              <a:rPr lang="en-US" b="1" dirty="0" smtClean="0"/>
              <a:t>.</a:t>
            </a:r>
          </a:p>
          <a:p>
            <a:pPr lvl="1">
              <a:lnSpc>
                <a:spcPct val="150000"/>
              </a:lnSpc>
              <a:buFont typeface="Wingdings" panose="05000000000000000000" pitchFamily="2" charset="2"/>
              <a:buChar char="§"/>
            </a:pPr>
            <a:r>
              <a:rPr lang="en-US" dirty="0"/>
              <a:t>These stateless societies, however, did </a:t>
            </a:r>
            <a:r>
              <a:rPr lang="en-US" b="1" dirty="0"/>
              <a:t>not lack political organisation</a:t>
            </a:r>
            <a:r>
              <a:rPr lang="en-US" b="1" dirty="0" smtClean="0"/>
              <a:t>.</a:t>
            </a:r>
          </a:p>
          <a:p>
            <a:pPr lvl="1">
              <a:lnSpc>
                <a:spcPct val="150000"/>
              </a:lnSpc>
              <a:buFont typeface="Wingdings" panose="05000000000000000000" pitchFamily="2" charset="2"/>
              <a:buChar char="§"/>
            </a:pPr>
            <a:r>
              <a:rPr lang="en-US" dirty="0" smtClean="0"/>
              <a:t> </a:t>
            </a:r>
            <a:r>
              <a:rPr lang="en-US" dirty="0"/>
              <a:t>Westerners, steeped as they are in state traditions, often regard the </a:t>
            </a:r>
            <a:r>
              <a:rPr lang="en-US" b="1" dirty="0"/>
              <a:t>lack of state institutions as a sign of backwardness. </a:t>
            </a:r>
            <a:endParaRPr lang="en-US" b="1" dirty="0" smtClean="0"/>
          </a:p>
          <a:p>
            <a:pPr lvl="1">
              <a:lnSpc>
                <a:spcPct val="150000"/>
              </a:lnSpc>
              <a:buFont typeface="Wingdings" panose="05000000000000000000" pitchFamily="2" charset="2"/>
              <a:buChar char="§"/>
            </a:pPr>
            <a:r>
              <a:rPr lang="en-US" dirty="0" smtClean="0"/>
              <a:t>This </a:t>
            </a:r>
            <a:r>
              <a:rPr lang="en-US" dirty="0"/>
              <a:t>simply was not the case. </a:t>
            </a:r>
            <a:endParaRPr lang="en-US" dirty="0" smtClean="0"/>
          </a:p>
          <a:p>
            <a:pPr lvl="1">
              <a:lnSpc>
                <a:spcPct val="150000"/>
              </a:lnSpc>
              <a:buFont typeface="Wingdings" panose="05000000000000000000" pitchFamily="2" charset="2"/>
              <a:buChar char="§"/>
            </a:pPr>
            <a:r>
              <a:rPr lang="en-US" dirty="0" smtClean="0"/>
              <a:t>The </a:t>
            </a:r>
            <a:r>
              <a:rPr lang="en-US" dirty="0"/>
              <a:t>political systems that these </a:t>
            </a:r>
            <a:r>
              <a:rPr lang="en-US" b="1" dirty="0"/>
              <a:t>stateless societies </a:t>
            </a:r>
            <a:r>
              <a:rPr lang="en-US" dirty="0"/>
              <a:t>developed were well </a:t>
            </a:r>
            <a:r>
              <a:rPr lang="en-US" b="1" dirty="0"/>
              <a:t>adapted to the environment they served</a:t>
            </a:r>
            <a:r>
              <a:rPr lang="en-US" b="1" dirty="0" smtClean="0"/>
              <a:t>.</a:t>
            </a:r>
          </a:p>
          <a:p>
            <a:pPr lvl="1">
              <a:lnSpc>
                <a:spcPct val="150000"/>
              </a:lnSpc>
              <a:buFont typeface="Wingdings" panose="05000000000000000000" pitchFamily="2" charset="2"/>
              <a:buChar char="§"/>
            </a:pPr>
            <a:r>
              <a:rPr lang="en-US" dirty="0"/>
              <a:t>Considerable evidence of sophisticated forms of representation, justice and accountability among these communities has been unearthed.</a:t>
            </a:r>
          </a:p>
        </p:txBody>
      </p:sp>
    </p:spTree>
    <p:extLst>
      <p:ext uri="{BB962C8B-B14F-4D97-AF65-F5344CB8AC3E}">
        <p14:creationId xmlns:p14="http://schemas.microsoft.com/office/powerpoint/2010/main" val="3072042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95300" y="1825624"/>
            <a:ext cx="11262360" cy="4933315"/>
          </a:xfrm>
        </p:spPr>
        <p:txBody>
          <a:bodyPr>
            <a:normAutofit fontScale="92500"/>
          </a:bodyPr>
          <a:lstStyle/>
          <a:p>
            <a:pPr lvl="1"/>
            <a:endParaRPr lang="en-US" dirty="0" smtClean="0"/>
          </a:p>
          <a:p>
            <a:pPr lvl="1">
              <a:lnSpc>
                <a:spcPct val="150000"/>
              </a:lnSpc>
              <a:buFont typeface="Wingdings" panose="05000000000000000000" pitchFamily="2" charset="2"/>
              <a:buChar char="§"/>
            </a:pPr>
            <a:r>
              <a:rPr lang="en-US" dirty="0" smtClean="0"/>
              <a:t>In </a:t>
            </a:r>
            <a:r>
              <a:rPr lang="en-US" dirty="0"/>
              <a:t>many cases, confederations of villages provided security and a community for many thousands of Africans</a:t>
            </a:r>
            <a:r>
              <a:rPr lang="en-US" dirty="0" smtClean="0"/>
              <a:t>.</a:t>
            </a:r>
          </a:p>
          <a:p>
            <a:pPr lvl="1">
              <a:lnSpc>
                <a:spcPct val="150000"/>
              </a:lnSpc>
              <a:buFont typeface="Wingdings" panose="05000000000000000000" pitchFamily="2" charset="2"/>
              <a:buChar char="§"/>
            </a:pPr>
            <a:r>
              <a:rPr lang="en-US" dirty="0"/>
              <a:t>Several of these larger stateless societies developed institutions and hierarchies that evolved, over time, into states. </a:t>
            </a:r>
            <a:endParaRPr lang="en-US" dirty="0" smtClean="0"/>
          </a:p>
          <a:p>
            <a:pPr lvl="1">
              <a:lnSpc>
                <a:spcPct val="150000"/>
              </a:lnSpc>
              <a:buFont typeface="Wingdings" panose="05000000000000000000" pitchFamily="2" charset="2"/>
              <a:buChar char="§"/>
            </a:pPr>
            <a:r>
              <a:rPr lang="en-US" dirty="0" smtClean="0"/>
              <a:t>This </a:t>
            </a:r>
            <a:r>
              <a:rPr lang="en-US" dirty="0"/>
              <a:t>occurred most commonly, though certainly not exclusively, in West Africa. </a:t>
            </a:r>
            <a:endParaRPr lang="en-US" dirty="0" smtClean="0"/>
          </a:p>
          <a:p>
            <a:pPr lvl="1">
              <a:lnSpc>
                <a:spcPct val="150000"/>
              </a:lnSpc>
              <a:buFont typeface="Wingdings" panose="05000000000000000000" pitchFamily="2" charset="2"/>
              <a:buChar char="§"/>
            </a:pPr>
            <a:r>
              <a:rPr lang="en-US" b="1" dirty="0" smtClean="0"/>
              <a:t>The </a:t>
            </a:r>
            <a:r>
              <a:rPr lang="en-US" b="1" dirty="0"/>
              <a:t>stimulus for state formation was often the production of an economic surplus.</a:t>
            </a:r>
            <a:r>
              <a:rPr lang="en-US" dirty="0"/>
              <a:t> </a:t>
            </a:r>
            <a:endParaRPr lang="en-US" dirty="0" smtClean="0"/>
          </a:p>
          <a:p>
            <a:pPr lvl="1">
              <a:lnSpc>
                <a:spcPct val="150000"/>
              </a:lnSpc>
              <a:buFont typeface="Wingdings" panose="05000000000000000000" pitchFamily="2" charset="2"/>
              <a:buChar char="§"/>
            </a:pPr>
            <a:r>
              <a:rPr lang="en-US" dirty="0"/>
              <a:t>This wealth enabled communities to sustain leadership groups, as well as administrative structures to support these governors. </a:t>
            </a:r>
          </a:p>
        </p:txBody>
      </p:sp>
    </p:spTree>
    <p:extLst>
      <p:ext uri="{BB962C8B-B14F-4D97-AF65-F5344CB8AC3E}">
        <p14:creationId xmlns:p14="http://schemas.microsoft.com/office/powerpoint/2010/main" val="2105148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916</Words>
  <Application>Microsoft Office PowerPoint</Application>
  <PresentationFormat>Widescreen</PresentationFormat>
  <Paragraphs>69</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Wingdings</vt:lpstr>
      <vt:lpstr>Office Theme</vt:lpstr>
      <vt:lpstr>PowerPoint Presentation</vt:lpstr>
      <vt:lpstr>GLOBAL STUDIES IN AFRICA</vt:lpstr>
      <vt:lpstr>Introduction cont’s </vt:lpstr>
      <vt:lpstr>Introduction cont's</vt:lpstr>
      <vt:lpstr>THE PRE-COLONIAL INHERITANCE</vt:lpstr>
      <vt:lpstr>The Pre-colonial Inheritance cont’s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STUDIES IN AFRICA</dc:title>
  <dc:creator>User</dc:creator>
  <cp:lastModifiedBy>User</cp:lastModifiedBy>
  <cp:revision>11</cp:revision>
  <dcterms:created xsi:type="dcterms:W3CDTF">2021-01-18T13:48:59Z</dcterms:created>
  <dcterms:modified xsi:type="dcterms:W3CDTF">2021-01-18T16:07:53Z</dcterms:modified>
</cp:coreProperties>
</file>